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m4a" ContentType="audio/mp4"/>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76" r:id="rId3"/>
    <p:sldId id="257" r:id="rId4"/>
    <p:sldId id="258" r:id="rId5"/>
    <p:sldId id="260" r:id="rId6"/>
    <p:sldId id="259" r:id="rId7"/>
    <p:sldId id="265" r:id="rId8"/>
    <p:sldId id="261" r:id="rId9"/>
    <p:sldId id="264" r:id="rId10"/>
    <p:sldId id="262" r:id="rId11"/>
    <p:sldId id="266" r:id="rId12"/>
    <p:sldId id="263" r:id="rId13"/>
    <p:sldId id="280" r:id="rId14"/>
    <p:sldId id="277" r:id="rId15"/>
    <p:sldId id="279" r:id="rId16"/>
    <p:sldId id="27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7614"/>
  </p:normalViewPr>
  <p:slideViewPr>
    <p:cSldViewPr snapToGrid="0" snapToObjects="1">
      <p:cViewPr>
        <p:scale>
          <a:sx n="89" d="100"/>
          <a:sy n="89" d="100"/>
        </p:scale>
        <p:origin x="416" y="38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Sheet1!$B$2:$B$16</c:f>
              <c:numCache>
                <c:formatCode>General</c:formatCode>
                <c:ptCount val="15"/>
                <c:pt idx="0">
                  <c:v>0.0</c:v>
                </c:pt>
                <c:pt idx="1">
                  <c:v>0.405465108108164</c:v>
                </c:pt>
                <c:pt idx="2">
                  <c:v>0.693147180559945</c:v>
                </c:pt>
                <c:pt idx="3">
                  <c:v>0.916290731874155</c:v>
                </c:pt>
                <c:pt idx="4">
                  <c:v>1.09861228866811</c:v>
                </c:pt>
                <c:pt idx="5">
                  <c:v>1.252762968495368</c:v>
                </c:pt>
                <c:pt idx="6">
                  <c:v>1.386294361119891</c:v>
                </c:pt>
                <c:pt idx="7">
                  <c:v>1.504077396776274</c:v>
                </c:pt>
                <c:pt idx="8">
                  <c:v>1.6094379124341</c:v>
                </c:pt>
                <c:pt idx="9">
                  <c:v>1.704748092238425</c:v>
                </c:pt>
                <c:pt idx="10">
                  <c:v>1.791759469228055</c:v>
                </c:pt>
                <c:pt idx="11">
                  <c:v>1.871802176901591</c:v>
                </c:pt>
                <c:pt idx="12">
                  <c:v>1.945910149055313</c:v>
                </c:pt>
                <c:pt idx="13">
                  <c:v>2.014903020542265</c:v>
                </c:pt>
                <c:pt idx="14">
                  <c:v>2.079441541679836</c:v>
                </c:pt>
              </c:numCache>
            </c:numRef>
          </c:val>
          <c:smooth val="0"/>
        </c:ser>
        <c:ser>
          <c:idx val="1"/>
          <c:order val="1"/>
          <c:tx>
            <c:strRef>
              <c:f>Sheet1!$C$1</c:f>
              <c:strCache>
                <c:ptCount val="1"/>
                <c:pt idx="0">
                  <c:v>Column1</c:v>
                </c:pt>
              </c:strCache>
            </c:strRef>
          </c:tx>
          <c:spPr>
            <a:ln w="28575" cap="rnd">
              <a:solidFill>
                <a:schemeClr val="accent2"/>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Sheet1!$C$2:$C$16</c:f>
              <c:numCache>
                <c:formatCode>General</c:formatCode>
                <c:ptCount val="15"/>
              </c:numCache>
            </c:numRef>
          </c:val>
          <c:smooth val="0"/>
        </c:ser>
        <c:ser>
          <c:idx val="2"/>
          <c:order val="2"/>
          <c:tx>
            <c:strRef>
              <c:f>Sheet1!$D$1</c:f>
              <c:strCache>
                <c:ptCount val="1"/>
                <c:pt idx="0">
                  <c:v>Column2</c:v>
                </c:pt>
              </c:strCache>
            </c:strRef>
          </c:tx>
          <c:spPr>
            <a:ln w="28575" cap="rnd">
              <a:solidFill>
                <a:schemeClr val="accent3"/>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Sheet1!$D$2:$D$16</c:f>
              <c:numCache>
                <c:formatCode>General</c:formatCode>
                <c:ptCount val="15"/>
              </c:numCache>
            </c:numRef>
          </c:val>
          <c:smooth val="0"/>
        </c:ser>
        <c:ser>
          <c:idx val="3"/>
          <c:order val="3"/>
          <c:tx>
            <c:strRef>
              <c:f>Sheet1!$E$1</c:f>
              <c:strCache>
                <c:ptCount val="1"/>
                <c:pt idx="0">
                  <c:v>Column3</c:v>
                </c:pt>
              </c:strCache>
            </c:strRef>
          </c:tx>
          <c:spPr>
            <a:ln w="28575" cap="rnd">
              <a:solidFill>
                <a:schemeClr val="accent4"/>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Sheet1!$E$2:$E$16</c:f>
              <c:numCache>
                <c:formatCode>General</c:formatCode>
                <c:ptCount val="15"/>
                <c:pt idx="0">
                  <c:v>0.5</c:v>
                </c:pt>
              </c:numCache>
            </c:numRef>
          </c:val>
          <c:smooth val="0"/>
        </c:ser>
        <c:dLbls>
          <c:showLegendKey val="0"/>
          <c:showVal val="0"/>
          <c:showCatName val="0"/>
          <c:showSerName val="0"/>
          <c:showPercent val="0"/>
          <c:showBubbleSize val="0"/>
        </c:dLbls>
        <c:smooth val="0"/>
        <c:axId val="-1333153776"/>
        <c:axId val="-1333152000"/>
      </c:lineChart>
      <c:catAx>
        <c:axId val="-1333153776"/>
        <c:scaling>
          <c:orientation val="minMax"/>
        </c:scaling>
        <c:delete val="1"/>
        <c:axPos val="b"/>
        <c:title>
          <c:tx>
            <c:rich>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r>
                  <a:rPr lang="en-US" sz="4400" dirty="0" smtClean="0"/>
                  <a:t>Value</a:t>
                </a:r>
                <a:endParaRPr lang="en-US" sz="4400" dirty="0"/>
              </a:p>
            </c:rich>
          </c:tx>
          <c:layout/>
          <c:overlay val="0"/>
          <c:spPr>
            <a:noFill/>
            <a:ln>
              <a:noFill/>
            </a:ln>
            <a:effectLst/>
          </c:spPr>
          <c:txPr>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333152000"/>
        <c:crosses val="autoZero"/>
        <c:auto val="1"/>
        <c:lblAlgn val="ctr"/>
        <c:lblOffset val="100"/>
        <c:noMultiLvlLbl val="0"/>
      </c:catAx>
      <c:valAx>
        <c:axId val="-1333152000"/>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4400" dirty="0" smtClean="0"/>
                  <a:t>Utility</a:t>
                </a:r>
                <a:endParaRPr lang="en-US" dirty="0"/>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crossAx val="-1333153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Refugee Utility</c:v>
                </c:pt>
              </c:strCache>
            </c:strRef>
          </c:tx>
          <c:spPr>
            <a:ln w="28575" cap="rnd">
              <a:solidFill>
                <a:schemeClr val="accent1"/>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Sheet1!$B$2:$B$16</c:f>
              <c:numCache>
                <c:formatCode>General</c:formatCode>
                <c:ptCount val="15"/>
                <c:pt idx="0">
                  <c:v>0.0</c:v>
                </c:pt>
                <c:pt idx="1">
                  <c:v>0.405465108108164</c:v>
                </c:pt>
                <c:pt idx="2">
                  <c:v>0.693147180559945</c:v>
                </c:pt>
                <c:pt idx="3">
                  <c:v>0.916290731874155</c:v>
                </c:pt>
                <c:pt idx="4">
                  <c:v>1.09861228866811</c:v>
                </c:pt>
                <c:pt idx="5">
                  <c:v>1.252762968495368</c:v>
                </c:pt>
                <c:pt idx="6">
                  <c:v>1.386294361119891</c:v>
                </c:pt>
                <c:pt idx="7">
                  <c:v>1.504077396776274</c:v>
                </c:pt>
                <c:pt idx="8">
                  <c:v>1.6094379124341</c:v>
                </c:pt>
                <c:pt idx="9">
                  <c:v>1.704748092238425</c:v>
                </c:pt>
                <c:pt idx="10">
                  <c:v>1.791759469228055</c:v>
                </c:pt>
                <c:pt idx="11">
                  <c:v>1.871802176901591</c:v>
                </c:pt>
                <c:pt idx="12">
                  <c:v>1.945910149055313</c:v>
                </c:pt>
                <c:pt idx="13">
                  <c:v>2.014903020542265</c:v>
                </c:pt>
                <c:pt idx="14">
                  <c:v>2.079441541679836</c:v>
                </c:pt>
              </c:numCache>
            </c:numRef>
          </c:val>
          <c:smooth val="0"/>
        </c:ser>
        <c:ser>
          <c:idx val="1"/>
          <c:order val="1"/>
          <c:tx>
            <c:strRef>
              <c:f>Sheet1!$C$1</c:f>
              <c:strCache>
                <c:ptCount val="1"/>
                <c:pt idx="0">
                  <c:v>Your Utility</c:v>
                </c:pt>
              </c:strCache>
            </c:strRef>
          </c:tx>
          <c:spPr>
            <a:ln w="28575" cap="rnd">
              <a:solidFill>
                <a:schemeClr val="accent2"/>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Sheet1!$C$2:$C$16</c:f>
              <c:numCache>
                <c:formatCode>General</c:formatCode>
                <c:ptCount val="15"/>
                <c:pt idx="0">
                  <c:v>2.079441541679836</c:v>
                </c:pt>
                <c:pt idx="1">
                  <c:v>2.014903020542265</c:v>
                </c:pt>
                <c:pt idx="2">
                  <c:v>1.945910149055313</c:v>
                </c:pt>
                <c:pt idx="3">
                  <c:v>1.871802176901591</c:v>
                </c:pt>
                <c:pt idx="4">
                  <c:v>1.791759469228055</c:v>
                </c:pt>
                <c:pt idx="5">
                  <c:v>1.704748092238425</c:v>
                </c:pt>
                <c:pt idx="6">
                  <c:v>1.6094379124341</c:v>
                </c:pt>
                <c:pt idx="7">
                  <c:v>1.504077396776274</c:v>
                </c:pt>
                <c:pt idx="8">
                  <c:v>1.386294361119891</c:v>
                </c:pt>
                <c:pt idx="9">
                  <c:v>1.252762968495368</c:v>
                </c:pt>
                <c:pt idx="10">
                  <c:v>1.09861228866811</c:v>
                </c:pt>
                <c:pt idx="11">
                  <c:v>0.916290731874155</c:v>
                </c:pt>
                <c:pt idx="12">
                  <c:v>0.693147180559945</c:v>
                </c:pt>
                <c:pt idx="13">
                  <c:v>0.405465108108164</c:v>
                </c:pt>
                <c:pt idx="14">
                  <c:v>0.0</c:v>
                </c:pt>
              </c:numCache>
            </c:numRef>
          </c:val>
          <c:smooth val="0"/>
        </c:ser>
        <c:ser>
          <c:idx val="2"/>
          <c:order val="2"/>
          <c:tx>
            <c:strRef>
              <c:f>Sheet1!$D$1</c:f>
              <c:strCache>
                <c:ptCount val="1"/>
                <c:pt idx="0">
                  <c:v>Aggregate Utility</c:v>
                </c:pt>
              </c:strCache>
            </c:strRef>
          </c:tx>
          <c:spPr>
            <a:ln w="28575" cap="rnd">
              <a:solidFill>
                <a:schemeClr val="accent3"/>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Sheet1!$D$2:$D$16</c:f>
              <c:numCache>
                <c:formatCode>General</c:formatCode>
                <c:ptCount val="15"/>
                <c:pt idx="0">
                  <c:v>2.079441541679836</c:v>
                </c:pt>
                <c:pt idx="1">
                  <c:v>2.420368128650429</c:v>
                </c:pt>
                <c:pt idx="2">
                  <c:v>2.639057329615257</c:v>
                </c:pt>
                <c:pt idx="3">
                  <c:v>2.788092908775746</c:v>
                </c:pt>
                <c:pt idx="4">
                  <c:v>2.890371757896164</c:v>
                </c:pt>
                <c:pt idx="5">
                  <c:v>2.957511060733793</c:v>
                </c:pt>
                <c:pt idx="6">
                  <c:v>2.995732273553991</c:v>
                </c:pt>
                <c:pt idx="7">
                  <c:v>3.008154793552548</c:v>
                </c:pt>
                <c:pt idx="8">
                  <c:v>2.995732273553991</c:v>
                </c:pt>
                <c:pt idx="9">
                  <c:v>2.957511060733793</c:v>
                </c:pt>
                <c:pt idx="10">
                  <c:v>2.890371757896164</c:v>
                </c:pt>
                <c:pt idx="11">
                  <c:v>2.788092908775746</c:v>
                </c:pt>
                <c:pt idx="12">
                  <c:v>2.639057329615257</c:v>
                </c:pt>
                <c:pt idx="13">
                  <c:v>2.420368128650429</c:v>
                </c:pt>
                <c:pt idx="14">
                  <c:v>2.079441541679836</c:v>
                </c:pt>
              </c:numCache>
            </c:numRef>
          </c:val>
          <c:smooth val="0"/>
        </c:ser>
        <c:ser>
          <c:idx val="3"/>
          <c:order val="3"/>
          <c:tx>
            <c:strRef>
              <c:f>Sheet1!$E$1</c:f>
              <c:strCache>
                <c:ptCount val="1"/>
                <c:pt idx="0">
                  <c:v>Column3</c:v>
                </c:pt>
              </c:strCache>
            </c:strRef>
          </c:tx>
          <c:spPr>
            <a:ln w="28575" cap="rnd">
              <a:solidFill>
                <a:schemeClr val="accent4"/>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Sheet1!$E$2:$E$16</c:f>
              <c:numCache>
                <c:formatCode>General</c:formatCode>
                <c:ptCount val="15"/>
                <c:pt idx="0">
                  <c:v>0.5</c:v>
                </c:pt>
              </c:numCache>
            </c:numRef>
          </c:val>
          <c:smooth val="0"/>
        </c:ser>
        <c:ser>
          <c:idx val="4"/>
          <c:order val="4"/>
          <c:tx>
            <c:strRef>
              <c:f>Sheet1!$F$1</c:f>
              <c:strCache>
                <c:ptCount val="1"/>
                <c:pt idx="0">
                  <c:v>Column4</c:v>
                </c:pt>
              </c:strCache>
            </c:strRef>
          </c:tx>
          <c:spPr>
            <a:ln w="28575" cap="rnd">
              <a:solidFill>
                <a:schemeClr val="accent5"/>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Sheet1!$F$2:$F$16</c:f>
              <c:numCache>
                <c:formatCode>General</c:formatCode>
                <c:ptCount val="15"/>
              </c:numCache>
            </c:numRef>
          </c:val>
          <c:smooth val="0"/>
        </c:ser>
        <c:dLbls>
          <c:showLegendKey val="0"/>
          <c:showVal val="0"/>
          <c:showCatName val="0"/>
          <c:showSerName val="0"/>
          <c:showPercent val="0"/>
          <c:showBubbleSize val="0"/>
        </c:dLbls>
        <c:smooth val="0"/>
        <c:axId val="-1412926368"/>
        <c:axId val="-1260798112"/>
      </c:lineChart>
      <c:catAx>
        <c:axId val="-1412926368"/>
        <c:scaling>
          <c:orientation val="minMax"/>
        </c:scaling>
        <c:delete val="1"/>
        <c:axPos val="b"/>
        <c:title>
          <c:tx>
            <c:rich>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r>
                  <a:rPr lang="en-US" sz="4400" dirty="0" smtClean="0"/>
                  <a:t>Amount Given</a:t>
                </a:r>
                <a:endParaRPr lang="en-US" sz="4400" dirty="0"/>
              </a:p>
            </c:rich>
          </c:tx>
          <c:layout/>
          <c:overlay val="0"/>
          <c:spPr>
            <a:noFill/>
            <a:ln>
              <a:noFill/>
            </a:ln>
            <a:effectLst/>
          </c:spPr>
          <c:txPr>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260798112"/>
        <c:crosses val="autoZero"/>
        <c:auto val="1"/>
        <c:lblAlgn val="ctr"/>
        <c:lblOffset val="100"/>
        <c:noMultiLvlLbl val="0"/>
      </c:catAx>
      <c:valAx>
        <c:axId val="-1260798112"/>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4400" dirty="0" smtClean="0"/>
                  <a:t>Utility</a:t>
                </a:r>
                <a:endParaRPr lang="en-US" dirty="0"/>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crossAx val="-1412926368"/>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3"/>
        <c:delete val="1"/>
      </c:legendEntry>
      <c:legendEntry>
        <c:idx val="4"/>
        <c:delete val="1"/>
      </c:legendEntry>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Refugee Utility</c:v>
                </c:pt>
              </c:strCache>
            </c:strRef>
          </c:tx>
          <c:spPr>
            <a:ln w="28575" cap="rnd">
              <a:solidFill>
                <a:schemeClr val="accent1"/>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Sheet1!$B$2:$B$16</c:f>
              <c:numCache>
                <c:formatCode>General</c:formatCode>
                <c:ptCount val="15"/>
                <c:pt idx="0">
                  <c:v>0.0</c:v>
                </c:pt>
                <c:pt idx="1">
                  <c:v>0.405465108108164</c:v>
                </c:pt>
                <c:pt idx="2">
                  <c:v>0.693147180559945</c:v>
                </c:pt>
                <c:pt idx="3">
                  <c:v>0.916290731874155</c:v>
                </c:pt>
                <c:pt idx="4">
                  <c:v>1.09861228866811</c:v>
                </c:pt>
                <c:pt idx="5">
                  <c:v>1.252762968495368</c:v>
                </c:pt>
                <c:pt idx="6">
                  <c:v>1.386294361119891</c:v>
                </c:pt>
                <c:pt idx="7">
                  <c:v>1.504077396776274</c:v>
                </c:pt>
                <c:pt idx="8">
                  <c:v>1.6094379124341</c:v>
                </c:pt>
                <c:pt idx="9">
                  <c:v>1.704748092238425</c:v>
                </c:pt>
                <c:pt idx="10">
                  <c:v>1.791759469228055</c:v>
                </c:pt>
                <c:pt idx="11">
                  <c:v>1.871802176901591</c:v>
                </c:pt>
                <c:pt idx="12">
                  <c:v>1.945910149055313</c:v>
                </c:pt>
                <c:pt idx="13">
                  <c:v>2.014903020542265</c:v>
                </c:pt>
                <c:pt idx="14">
                  <c:v>2.079441541679836</c:v>
                </c:pt>
              </c:numCache>
            </c:numRef>
          </c:val>
          <c:smooth val="0"/>
        </c:ser>
        <c:ser>
          <c:idx val="1"/>
          <c:order val="1"/>
          <c:tx>
            <c:strRef>
              <c:f>Sheet1!$C$1</c:f>
              <c:strCache>
                <c:ptCount val="1"/>
                <c:pt idx="0">
                  <c:v>Your Utility</c:v>
                </c:pt>
              </c:strCache>
            </c:strRef>
          </c:tx>
          <c:spPr>
            <a:ln w="28575" cap="rnd">
              <a:solidFill>
                <a:schemeClr val="accent2"/>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Sheet1!$C$2:$C$16</c:f>
              <c:numCache>
                <c:formatCode>General</c:formatCode>
                <c:ptCount val="15"/>
                <c:pt idx="0">
                  <c:v>2.079441541679836</c:v>
                </c:pt>
                <c:pt idx="1">
                  <c:v>2.014903020542265</c:v>
                </c:pt>
                <c:pt idx="2">
                  <c:v>1.945910149055313</c:v>
                </c:pt>
                <c:pt idx="3">
                  <c:v>1.871802176901591</c:v>
                </c:pt>
                <c:pt idx="4">
                  <c:v>1.791759469228055</c:v>
                </c:pt>
                <c:pt idx="5">
                  <c:v>1.704748092238425</c:v>
                </c:pt>
                <c:pt idx="6">
                  <c:v>1.6094379124341</c:v>
                </c:pt>
                <c:pt idx="7">
                  <c:v>1.504077396776274</c:v>
                </c:pt>
                <c:pt idx="8">
                  <c:v>1.386294361119891</c:v>
                </c:pt>
                <c:pt idx="9">
                  <c:v>1.252762968495368</c:v>
                </c:pt>
                <c:pt idx="10">
                  <c:v>1.09861228866811</c:v>
                </c:pt>
                <c:pt idx="11">
                  <c:v>0.916290731874155</c:v>
                </c:pt>
                <c:pt idx="12">
                  <c:v>0.693147180559945</c:v>
                </c:pt>
                <c:pt idx="13">
                  <c:v>0.405465108108164</c:v>
                </c:pt>
                <c:pt idx="14">
                  <c:v>0.0</c:v>
                </c:pt>
              </c:numCache>
            </c:numRef>
          </c:val>
          <c:smooth val="0"/>
        </c:ser>
        <c:ser>
          <c:idx val="2"/>
          <c:order val="2"/>
          <c:tx>
            <c:strRef>
              <c:f>Sheet1!$D$1</c:f>
              <c:strCache>
                <c:ptCount val="1"/>
                <c:pt idx="0">
                  <c:v>Aggregate Utility</c:v>
                </c:pt>
              </c:strCache>
            </c:strRef>
          </c:tx>
          <c:spPr>
            <a:ln w="28575" cap="rnd">
              <a:solidFill>
                <a:schemeClr val="accent3"/>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Sheet1!$D$2:$D$16</c:f>
              <c:numCache>
                <c:formatCode>General</c:formatCode>
                <c:ptCount val="15"/>
                <c:pt idx="0">
                  <c:v>2.079441541679836</c:v>
                </c:pt>
                <c:pt idx="1">
                  <c:v>2.420368128650429</c:v>
                </c:pt>
                <c:pt idx="2">
                  <c:v>2.639057329615257</c:v>
                </c:pt>
                <c:pt idx="3">
                  <c:v>2.788092908775746</c:v>
                </c:pt>
                <c:pt idx="4">
                  <c:v>2.890371757896164</c:v>
                </c:pt>
                <c:pt idx="5">
                  <c:v>2.957511060733793</c:v>
                </c:pt>
                <c:pt idx="6">
                  <c:v>2.995732273553991</c:v>
                </c:pt>
                <c:pt idx="7">
                  <c:v>3.008154793552548</c:v>
                </c:pt>
                <c:pt idx="8">
                  <c:v>2.995732273553991</c:v>
                </c:pt>
                <c:pt idx="9">
                  <c:v>2.957511060733793</c:v>
                </c:pt>
                <c:pt idx="10">
                  <c:v>2.890371757896164</c:v>
                </c:pt>
                <c:pt idx="11">
                  <c:v>2.788092908775746</c:v>
                </c:pt>
                <c:pt idx="12">
                  <c:v>2.639057329615257</c:v>
                </c:pt>
                <c:pt idx="13">
                  <c:v>2.420368128650429</c:v>
                </c:pt>
                <c:pt idx="14">
                  <c:v>2.079441541679836</c:v>
                </c:pt>
              </c:numCache>
            </c:numRef>
          </c:val>
          <c:smooth val="0"/>
        </c:ser>
        <c:ser>
          <c:idx val="3"/>
          <c:order val="3"/>
          <c:tx>
            <c:strRef>
              <c:f>Sheet1!$E$1</c:f>
              <c:strCache>
                <c:ptCount val="1"/>
                <c:pt idx="0">
                  <c:v>Column3</c:v>
                </c:pt>
              </c:strCache>
            </c:strRef>
          </c:tx>
          <c:spPr>
            <a:ln w="28575" cap="rnd">
              <a:solidFill>
                <a:schemeClr val="accent4"/>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Sheet1!$E$2:$E$16</c:f>
              <c:numCache>
                <c:formatCode>General</c:formatCode>
                <c:ptCount val="15"/>
                <c:pt idx="0">
                  <c:v>0.5</c:v>
                </c:pt>
              </c:numCache>
            </c:numRef>
          </c:val>
          <c:smooth val="0"/>
        </c:ser>
        <c:ser>
          <c:idx val="4"/>
          <c:order val="4"/>
          <c:tx>
            <c:strRef>
              <c:f>Sheet1!$F$1</c:f>
              <c:strCache>
                <c:ptCount val="1"/>
                <c:pt idx="0">
                  <c:v>Column4</c:v>
                </c:pt>
              </c:strCache>
            </c:strRef>
          </c:tx>
          <c:spPr>
            <a:ln w="28575" cap="rnd">
              <a:solidFill>
                <a:schemeClr val="accent5"/>
              </a:solidFill>
              <a:round/>
            </a:ln>
            <a:effectLst/>
          </c:spPr>
          <c:marker>
            <c:symbol val="none"/>
          </c:marker>
          <c:cat>
            <c:numRef>
              <c:f>Sheet1!$A$2:$A$16</c:f>
              <c:numCache>
                <c:formatCode>General</c:formatCode>
                <c:ptCount val="15"/>
                <c:pt idx="0">
                  <c:v>0.0</c:v>
                </c:pt>
                <c:pt idx="1">
                  <c:v>0.5</c:v>
                </c:pt>
                <c:pt idx="2">
                  <c:v>1.0</c:v>
                </c:pt>
                <c:pt idx="3">
                  <c:v>1.5</c:v>
                </c:pt>
                <c:pt idx="4">
                  <c:v>2.0</c:v>
                </c:pt>
                <c:pt idx="5">
                  <c:v>2.5</c:v>
                </c:pt>
                <c:pt idx="6">
                  <c:v>3.0</c:v>
                </c:pt>
                <c:pt idx="7">
                  <c:v>3.5</c:v>
                </c:pt>
                <c:pt idx="8">
                  <c:v>4.0</c:v>
                </c:pt>
                <c:pt idx="9">
                  <c:v>4.5</c:v>
                </c:pt>
                <c:pt idx="10">
                  <c:v>5.0</c:v>
                </c:pt>
                <c:pt idx="11">
                  <c:v>5.5</c:v>
                </c:pt>
                <c:pt idx="12">
                  <c:v>6.0</c:v>
                </c:pt>
                <c:pt idx="13">
                  <c:v>6.5</c:v>
                </c:pt>
                <c:pt idx="14">
                  <c:v>7.0</c:v>
                </c:pt>
              </c:numCache>
            </c:numRef>
          </c:cat>
          <c:val>
            <c:numRef>
              <c:f>Sheet1!$F$2:$F$16</c:f>
              <c:numCache>
                <c:formatCode>General</c:formatCode>
                <c:ptCount val="15"/>
              </c:numCache>
            </c:numRef>
          </c:val>
          <c:smooth val="0"/>
        </c:ser>
        <c:dLbls>
          <c:showLegendKey val="0"/>
          <c:showVal val="0"/>
          <c:showCatName val="0"/>
          <c:showSerName val="0"/>
          <c:showPercent val="0"/>
          <c:showBubbleSize val="0"/>
        </c:dLbls>
        <c:smooth val="0"/>
        <c:axId val="-1265574064"/>
        <c:axId val="-1265467184"/>
      </c:lineChart>
      <c:catAx>
        <c:axId val="-1265574064"/>
        <c:scaling>
          <c:orientation val="minMax"/>
        </c:scaling>
        <c:delete val="1"/>
        <c:axPos val="b"/>
        <c:title>
          <c:tx>
            <c:rich>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r>
                  <a:rPr lang="en-US" sz="4400" dirty="0" smtClean="0"/>
                  <a:t>Amount Given</a:t>
                </a:r>
                <a:endParaRPr lang="en-US" sz="4400" dirty="0"/>
              </a:p>
            </c:rich>
          </c:tx>
          <c:layout/>
          <c:overlay val="0"/>
          <c:spPr>
            <a:noFill/>
            <a:ln>
              <a:noFill/>
            </a:ln>
            <a:effectLst/>
          </c:spPr>
          <c:txPr>
            <a:bodyPr rot="0" spcFirstLastPara="1" vertOverflow="ellipsis" vert="horz" wrap="square" anchor="ctr" anchorCtr="1"/>
            <a:lstStyle/>
            <a:p>
              <a:pPr>
                <a:defRPr sz="4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265467184"/>
        <c:crosses val="autoZero"/>
        <c:auto val="1"/>
        <c:lblAlgn val="ctr"/>
        <c:lblOffset val="100"/>
        <c:noMultiLvlLbl val="0"/>
      </c:catAx>
      <c:valAx>
        <c:axId val="-1265467184"/>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4400" dirty="0" smtClean="0"/>
                  <a:t>Utility</a:t>
                </a:r>
                <a:endParaRPr lang="en-US" dirty="0"/>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crossAx val="-1265574064"/>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legendEntry>
      <c:legendEntry>
        <c:idx val="3"/>
        <c:delete val="1"/>
      </c:legendEntry>
      <c:legendEntry>
        <c:idx val="4"/>
        <c:delete val="1"/>
      </c:legendEntry>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a:t>
            </a:fld>
            <a:endParaRPr lang="en-US"/>
          </a:p>
        </p:txBody>
      </p:sp>
    </p:spTree>
    <p:extLst>
      <p:ext uri="{BB962C8B-B14F-4D97-AF65-F5344CB8AC3E}">
        <p14:creationId xmlns:p14="http://schemas.microsoft.com/office/powerpoint/2010/main" val="1933442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this graph, suppose you are giving to</a:t>
            </a:r>
            <a:r>
              <a:rPr lang="en-US" baseline="0" dirty="0" smtClean="0"/>
              <a:t> one refugee.  As the amount you give increases, your utility decreases and the refugee’s utility increases.  As you can see, the aggregate utility is maximized at the point where your utility and the refugee’s utility meet.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15</a:t>
            </a:fld>
            <a:endParaRPr lang="en-US"/>
          </a:p>
        </p:txBody>
      </p:sp>
    </p:spTree>
    <p:extLst>
      <p:ext uri="{BB962C8B-B14F-4D97-AF65-F5344CB8AC3E}">
        <p14:creationId xmlns:p14="http://schemas.microsoft.com/office/powerpoint/2010/main" val="16297929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point is called the point of marginal utility in Singer’s article</a:t>
            </a:r>
            <a:r>
              <a:rPr lang="en-US" baseline="0" dirty="0" smtClean="0"/>
              <a:t>.  It is the point at which the giver has the same utility as the recipient.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16</a:t>
            </a:fld>
            <a:endParaRPr lang="en-US"/>
          </a:p>
        </p:txBody>
      </p:sp>
    </p:spTree>
    <p:extLst>
      <p:ext uri="{BB962C8B-B14F-4D97-AF65-F5344CB8AC3E}">
        <p14:creationId xmlns:p14="http://schemas.microsoft.com/office/powerpoint/2010/main" val="953148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2</a:t>
            </a:fld>
            <a:endParaRPr lang="en-US"/>
          </a:p>
        </p:txBody>
      </p:sp>
    </p:spTree>
    <p:extLst>
      <p:ext uri="{BB962C8B-B14F-4D97-AF65-F5344CB8AC3E}">
        <p14:creationId xmlns:p14="http://schemas.microsoft.com/office/powerpoint/2010/main" val="1819453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3</a:t>
            </a:fld>
            <a:endParaRPr lang="en-US"/>
          </a:p>
        </p:txBody>
      </p:sp>
    </p:spTree>
    <p:extLst>
      <p:ext uri="{BB962C8B-B14F-4D97-AF65-F5344CB8AC3E}">
        <p14:creationId xmlns:p14="http://schemas.microsoft.com/office/powerpoint/2010/main" val="950347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4</a:t>
            </a:fld>
            <a:endParaRPr lang="en-US"/>
          </a:p>
        </p:txBody>
      </p:sp>
    </p:spTree>
    <p:extLst>
      <p:ext uri="{BB962C8B-B14F-4D97-AF65-F5344CB8AC3E}">
        <p14:creationId xmlns:p14="http://schemas.microsoft.com/office/powerpoint/2010/main" val="114661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5</a:t>
            </a:fld>
            <a:endParaRPr lang="en-US"/>
          </a:p>
        </p:txBody>
      </p:sp>
    </p:spTree>
    <p:extLst>
      <p:ext uri="{BB962C8B-B14F-4D97-AF65-F5344CB8AC3E}">
        <p14:creationId xmlns:p14="http://schemas.microsoft.com/office/powerpoint/2010/main" val="1944396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6</a:t>
            </a:fld>
            <a:endParaRPr lang="en-US"/>
          </a:p>
        </p:txBody>
      </p:sp>
    </p:spTree>
    <p:extLst>
      <p:ext uri="{BB962C8B-B14F-4D97-AF65-F5344CB8AC3E}">
        <p14:creationId xmlns:p14="http://schemas.microsoft.com/office/powerpoint/2010/main" val="815650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12</a:t>
            </a:fld>
            <a:endParaRPr lang="en-US"/>
          </a:p>
        </p:txBody>
      </p:sp>
    </p:spTree>
    <p:extLst>
      <p:ext uri="{BB962C8B-B14F-4D97-AF65-F5344CB8AC3E}">
        <p14:creationId xmlns:p14="http://schemas.microsoft.com/office/powerpoint/2010/main" val="1715236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13</a:t>
            </a:fld>
            <a:endParaRPr lang="en-US"/>
          </a:p>
        </p:txBody>
      </p:sp>
    </p:spTree>
    <p:extLst>
      <p:ext uri="{BB962C8B-B14F-4D97-AF65-F5344CB8AC3E}">
        <p14:creationId xmlns:p14="http://schemas.microsoft.com/office/powerpoint/2010/main" val="2110888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14</a:t>
            </a:fld>
            <a:endParaRPr lang="en-US"/>
          </a:p>
        </p:txBody>
      </p:sp>
    </p:spTree>
    <p:extLst>
      <p:ext uri="{BB962C8B-B14F-4D97-AF65-F5344CB8AC3E}">
        <p14:creationId xmlns:p14="http://schemas.microsoft.com/office/powerpoint/2010/main" val="19175814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chart" Target="../charts/chart1.xml"/><Relationship Id="rId6"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chart" Target="../charts/chart2.xml"/><Relationship Id="rId6"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chart" Target="../charts/chart3.xml"/><Relationship Id="rId6"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Business with the Third World</a:t>
            </a:r>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xmlns:p14="http://schemas.microsoft.com/office/powerpoint/2010/main">
    <mc:Choice Requires="p14">
      <p:transition spd="slow" p14:dur="2000" advTm="5465"/>
    </mc:Choice>
    <mc:Fallback xmlns="">
      <p:transition spd="slow" advTm="5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536098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“The </a:t>
            </a:r>
            <a:r>
              <a:rPr lang="en-US" sz="4800" dirty="0"/>
              <a:t>decisions and actions of human beings can prevent this kind of suffering. Unfortunately, human beings have not made the necessary decisions</a:t>
            </a:r>
            <a:r>
              <a:rPr lang="en-US" sz="4800" dirty="0" smtClean="0"/>
              <a:t>.”</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17994536"/>
      </p:ext>
    </p:extLst>
  </p:cSld>
  <p:clrMapOvr>
    <a:masterClrMapping/>
  </p:clrMapOvr>
  <mc:AlternateContent xmlns:mc="http://schemas.openxmlformats.org/markup-compatibility/2006" xmlns:p14="http://schemas.microsoft.com/office/powerpoint/2010/main">
    <mc:Choice Requires="p14">
      <p:transition spd="slow" p14:dur="2000" advTm="15888"/>
    </mc:Choice>
    <mc:Fallback xmlns="">
      <p:transition spd="slow" advTm="15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536098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“The </a:t>
            </a:r>
            <a:r>
              <a:rPr lang="en-US" sz="4800" dirty="0"/>
              <a:t>decisions and actions of human beings can prevent this kind of suffering. Unfortunately, human beings have not made the necessary decisions</a:t>
            </a:r>
            <a:r>
              <a:rPr lang="en-US" sz="4800" dirty="0" smtClean="0"/>
              <a:t>.”</a:t>
            </a:r>
          </a:p>
          <a:p>
            <a:pPr marL="857250" indent="-857250" algn="l">
              <a:buFont typeface="Arial" charset="0"/>
              <a:buChar char="•"/>
            </a:pPr>
            <a:endParaRPr lang="en-US" sz="4800" dirty="0"/>
          </a:p>
          <a:p>
            <a:pPr marL="857250" indent="-857250" algn="l">
              <a:buFont typeface="Arial" charset="0"/>
              <a:buChar char="•"/>
            </a:pPr>
            <a:r>
              <a:rPr lang="en-US" sz="4800" dirty="0" smtClean="0"/>
              <a:t>So, people in affluent nations did not do what utilitarianism obligates them to do.</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3755679"/>
      </p:ext>
    </p:extLst>
  </p:cSld>
  <p:clrMapOvr>
    <a:masterClrMapping/>
  </p:clrMapOvr>
  <mc:AlternateContent xmlns:mc="http://schemas.openxmlformats.org/markup-compatibility/2006" xmlns:p14="http://schemas.microsoft.com/office/powerpoint/2010/main">
    <mc:Choice Requires="p14">
      <p:transition spd="slow" p14:dur="2000" advTm="8075"/>
    </mc:Choice>
    <mc:Fallback xmlns="">
      <p:transition spd="slow" advTm="8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453231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Affluent people have a responsibility to care for the needy, which they are failing to meet.</a:t>
            </a:r>
          </a:p>
          <a:p>
            <a:pPr marL="857250" indent="-857250" algn="l">
              <a:buFont typeface="Arial" charset="0"/>
              <a:buChar char="•"/>
            </a:pPr>
            <a:endParaRPr lang="en-US" sz="4800" dirty="0"/>
          </a:p>
          <a:p>
            <a:pPr marL="857250" indent="-857250" algn="l">
              <a:buFont typeface="Arial" charset="0"/>
              <a:buChar char="•"/>
            </a:pPr>
            <a:endParaRPr lang="en-US" sz="4800"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05597983"/>
      </p:ext>
    </p:extLst>
  </p:cSld>
  <p:clrMapOvr>
    <a:masterClrMapping/>
  </p:clrMapOvr>
  <mc:AlternateContent xmlns:mc="http://schemas.openxmlformats.org/markup-compatibility/2006" xmlns:p14="http://schemas.microsoft.com/office/powerpoint/2010/main">
    <mc:Choice Requires="p14">
      <p:transition spd="slow" p14:dur="2000" advTm="9194"/>
    </mc:Choice>
    <mc:Fallback xmlns="">
      <p:transition spd="slow" advTm="9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453231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How much should you give?</a:t>
            </a:r>
            <a:endParaRPr lang="en-US" sz="4800" dirty="0" smtClean="0"/>
          </a:p>
          <a:p>
            <a:pPr marL="857250" indent="-857250" algn="l">
              <a:buFont typeface="Arial" charset="0"/>
              <a:buChar char="•"/>
            </a:pPr>
            <a:endParaRPr lang="en-US" sz="4800" dirty="0"/>
          </a:p>
          <a:p>
            <a:pPr marL="857250" indent="-857250" algn="l">
              <a:buFont typeface="Arial" charset="0"/>
              <a:buChar char="•"/>
            </a:pP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2896930"/>
      </p:ext>
    </p:extLst>
  </p:cSld>
  <p:clrMapOvr>
    <a:masterClrMapping/>
  </p:clrMapOvr>
  <mc:AlternateContent xmlns:mc="http://schemas.openxmlformats.org/markup-compatibility/2006">
    <mc:Choice xmlns:p14="http://schemas.microsoft.com/office/powerpoint/2010/main" Requires="p14">
      <p:transition spd="slow" p14:dur="2000" advTm="7027"/>
    </mc:Choice>
    <mc:Fallback>
      <p:transition spd="slow" advTm="7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extLst>
              <p:ext uri="{D42A27DB-BD31-4B8C-83A1-F6EECF244321}">
                <p14:modId xmlns:p14="http://schemas.microsoft.com/office/powerpoint/2010/main" val="1829603048"/>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5"/>
          </a:graphicData>
        </a:graphic>
      </p:graphicFrame>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4883408"/>
      </p:ext>
    </p:extLst>
  </p:cSld>
  <p:clrMapOvr>
    <a:masterClrMapping/>
  </p:clrMapOvr>
  <mc:AlternateContent xmlns:mc="http://schemas.openxmlformats.org/markup-compatibility/2006">
    <mc:Choice xmlns:p14="http://schemas.microsoft.com/office/powerpoint/2010/main" Requires="p14">
      <p:transition spd="slow" p14:dur="2000" advTm="21170"/>
    </mc:Choice>
    <mc:Fallback>
      <p:transition spd="slow" advTm="21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extLst>
              <p:ext uri="{D42A27DB-BD31-4B8C-83A1-F6EECF244321}">
                <p14:modId xmlns:p14="http://schemas.microsoft.com/office/powerpoint/2010/main" val="1713449469"/>
              </p:ext>
            </p:extLst>
          </p:nvPr>
        </p:nvGraphicFramePr>
        <p:xfrm>
          <a:off x="0" y="0"/>
          <a:ext cx="12115800" cy="6858000"/>
        </p:xfrm>
        <a:graphic>
          <a:graphicData uri="http://schemas.openxmlformats.org/drawingml/2006/chart">
            <c:chart xmlns:c="http://schemas.openxmlformats.org/drawingml/2006/chart" xmlns:r="http://schemas.openxmlformats.org/officeDocument/2006/relationships" r:id="rId5"/>
          </a:graphicData>
        </a:graphic>
      </p:graphicFrame>
      <p:pic>
        <p:nvPicPr>
          <p:cNvPr id="8" name="Sound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44630435"/>
      </p:ext>
    </p:extLst>
  </p:cSld>
  <p:clrMapOvr>
    <a:masterClrMapping/>
  </p:clrMapOvr>
  <mc:AlternateContent xmlns:mc="http://schemas.openxmlformats.org/markup-compatibility/2006">
    <mc:Choice xmlns:p14="http://schemas.microsoft.com/office/powerpoint/2010/main" Requires="p14">
      <p:transition spd="slow" p14:dur="2000" advTm="21977"/>
    </mc:Choice>
    <mc:Fallback>
      <p:transition spd="slow" advTm="21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1877655832"/>
              </p:ext>
            </p:extLst>
          </p:nvPr>
        </p:nvGraphicFramePr>
        <p:xfrm>
          <a:off x="0" y="0"/>
          <a:ext cx="12115800" cy="6858000"/>
        </p:xfrm>
        <a:graphic>
          <a:graphicData uri="http://schemas.openxmlformats.org/drawingml/2006/chart">
            <c:chart xmlns:c="http://schemas.openxmlformats.org/drawingml/2006/chart" xmlns:r="http://schemas.openxmlformats.org/officeDocument/2006/relationships" r:id="rId5"/>
          </a:graphicData>
        </a:graphic>
      </p:graphicFrame>
      <p:sp>
        <p:nvSpPr>
          <p:cNvPr id="5" name="Down Arrow 4"/>
          <p:cNvSpPr/>
          <p:nvPr/>
        </p:nvSpPr>
        <p:spPr>
          <a:xfrm rot="3389301">
            <a:off x="7551143" y="644894"/>
            <a:ext cx="525996" cy="3073076"/>
          </a:xfrm>
          <a:prstGeom prst="downArrow">
            <a:avLst>
              <a:gd name="adj1" fmla="val 38076"/>
              <a:gd name="adj2" fmla="val 6241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057900" y="705996"/>
            <a:ext cx="6137899" cy="769441"/>
          </a:xfrm>
          <a:prstGeom prst="rect">
            <a:avLst/>
          </a:prstGeom>
          <a:noFill/>
        </p:spPr>
        <p:txBody>
          <a:bodyPr wrap="none" rtlCol="0">
            <a:spAutoFit/>
          </a:bodyPr>
          <a:lstStyle/>
          <a:p>
            <a:r>
              <a:rPr lang="en-US" sz="4400" smtClean="0"/>
              <a:t>“Point of Marginal Utility”</a:t>
            </a:r>
            <a:endParaRPr lang="en-US" sz="4400"/>
          </a:p>
        </p:txBody>
      </p:sp>
      <p:pic>
        <p:nvPicPr>
          <p:cNvPr id="12" name="Sound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14564271"/>
      </p:ext>
    </p:extLst>
  </p:cSld>
  <p:clrMapOvr>
    <a:masterClrMapping/>
  </p:clrMapOvr>
  <mc:AlternateContent xmlns:mc="http://schemas.openxmlformats.org/markup-compatibility/2006">
    <mc:Choice xmlns:p14="http://schemas.microsoft.com/office/powerpoint/2010/main" Requires="p14">
      <p:transition spd="slow" p14:dur="2000" advTm="10672"/>
    </mc:Choice>
    <mc:Fallback>
      <p:transition spd="slow" advTm="10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2130" y="1284804"/>
            <a:ext cx="11307908" cy="4258746"/>
          </a:xfrm>
        </p:spPr>
        <p:txBody>
          <a:bodyPr>
            <a:normAutofit/>
          </a:bodyPr>
          <a:lstStyle/>
          <a:p>
            <a:pPr algn="l"/>
            <a:r>
              <a:rPr lang="en-US" dirty="0" smtClean="0"/>
              <a:t>The </a:t>
            </a:r>
            <a:r>
              <a:rPr lang="en-US" u="sng" dirty="0" smtClean="0"/>
              <a:t>Third World</a:t>
            </a:r>
            <a:r>
              <a:rPr lang="en-US" dirty="0" smtClean="0"/>
              <a:t> is the </a:t>
            </a:r>
            <a:r>
              <a:rPr lang="en-US" dirty="0"/>
              <a:t>developing countries of Asia, Africa, and Latin </a:t>
            </a:r>
            <a:r>
              <a:rPr lang="en-US" dirty="0" smtClean="0"/>
              <a:t>America</a:t>
            </a:r>
            <a:br>
              <a:rPr lang="en-US" dirty="0" smtClean="0"/>
            </a:br>
            <a:endParaRPr lang="en-US" dirty="0"/>
          </a:p>
        </p:txBody>
      </p:sp>
      <p:sp>
        <p:nvSpPr>
          <p:cNvPr id="3" name="Rectangle 2"/>
          <p:cNvSpPr/>
          <p:nvPr/>
        </p:nvSpPr>
        <p:spPr>
          <a:xfrm>
            <a:off x="249492" y="1766372"/>
            <a:ext cx="2691891" cy="369332"/>
          </a:xfrm>
          <a:prstGeom prst="rect">
            <a:avLst/>
          </a:prstGeom>
        </p:spPr>
        <p:txBody>
          <a:bodyPr wrap="none">
            <a:spAutoFit/>
          </a:bodyPr>
          <a:lstStyle/>
          <a:p>
            <a:r>
              <a:rPr lang="en-US"/>
              <a:t>(Oxford English Dictionary)</a:t>
            </a:r>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68605284"/>
      </p:ext>
    </p:extLst>
  </p:cSld>
  <p:clrMapOvr>
    <a:masterClrMapping/>
  </p:clrMapOvr>
  <mc:AlternateContent xmlns:mc="http://schemas.openxmlformats.org/markup-compatibility/2006" xmlns:p14="http://schemas.microsoft.com/office/powerpoint/2010/main">
    <mc:Choice Requires="p14">
      <p:transition spd="slow" p14:dur="2000" advTm="15791"/>
    </mc:Choice>
    <mc:Fallback xmlns="">
      <p:transition spd="slow" advTm="157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2318" y="0"/>
            <a:ext cx="8236096" cy="1357313"/>
          </a:xfrm>
        </p:spPr>
        <p:txBody>
          <a:bodyPr/>
          <a:lstStyle/>
          <a:p>
            <a:r>
              <a:rPr lang="en-US" dirty="0" smtClean="0"/>
              <a:t>Review </a:t>
            </a:r>
            <a:r>
              <a:rPr lang="en-US" smtClean="0"/>
              <a:t>of Utilitarianism</a:t>
            </a:r>
            <a:endParaRPr lang="en-US" dirty="0"/>
          </a:p>
        </p:txBody>
      </p:sp>
      <p:sp>
        <p:nvSpPr>
          <p:cNvPr id="3" name="TextBox 2"/>
          <p:cNvSpPr txBox="1"/>
          <p:nvPr/>
        </p:nvSpPr>
        <p:spPr>
          <a:xfrm>
            <a:off x="877825" y="1871746"/>
            <a:ext cx="10361193" cy="3046988"/>
          </a:xfrm>
          <a:prstGeom prst="rect">
            <a:avLst/>
          </a:prstGeom>
          <a:noFill/>
        </p:spPr>
        <p:txBody>
          <a:bodyPr wrap="square" rtlCol="0">
            <a:spAutoFit/>
          </a:bodyPr>
          <a:lstStyle/>
          <a:p>
            <a:pPr marL="571500" indent="-571500">
              <a:buFont typeface="Arial" charset="0"/>
              <a:buChar char="•"/>
            </a:pPr>
            <a:r>
              <a:rPr lang="en-US" sz="4800" dirty="0" smtClean="0">
                <a:latin typeface="+mj-lt"/>
              </a:rPr>
              <a:t>When multiple actions are available, Utilitarianism obligates the individual to take the action that </a:t>
            </a:r>
          </a:p>
          <a:p>
            <a:r>
              <a:rPr lang="en-US" sz="4800" dirty="0">
                <a:latin typeface="+mj-lt"/>
              </a:rPr>
              <a:t>	</a:t>
            </a:r>
            <a:r>
              <a:rPr lang="en-US" sz="4800" i="1" dirty="0" smtClean="0">
                <a:latin typeface="+mj-lt"/>
              </a:rPr>
              <a:t>maximizes net aggregate </a:t>
            </a:r>
            <a:r>
              <a:rPr lang="en-US" sz="4800" i="1" dirty="0">
                <a:latin typeface="+mj-lt"/>
              </a:rPr>
              <a:t>happiness</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3941831"/>
      </p:ext>
    </p:extLst>
  </p:cSld>
  <p:clrMapOvr>
    <a:masterClrMapping/>
  </p:clrMapOvr>
  <mc:AlternateContent xmlns:mc="http://schemas.openxmlformats.org/markup-compatibility/2006" xmlns:p14="http://schemas.microsoft.com/office/powerpoint/2010/main">
    <mc:Choice Requires="p14">
      <p:transition spd="slow" p14:dur="2000" advTm="28998"/>
    </mc:Choice>
    <mc:Fallback xmlns="">
      <p:transition spd="slow" advTm="28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2318" y="15875"/>
            <a:ext cx="8236096" cy="1228725"/>
          </a:xfrm>
        </p:spPr>
        <p:txBody>
          <a:bodyPr/>
          <a:lstStyle/>
          <a:p>
            <a:r>
              <a:rPr lang="en-US" dirty="0" smtClean="0"/>
              <a:t>Peter Singer</a:t>
            </a:r>
            <a:endParaRPr lang="en-US"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59095" y="489743"/>
            <a:ext cx="2627312" cy="2627312"/>
          </a:xfrm>
          <a:prstGeom prst="rect">
            <a:avLst/>
          </a:prstGeom>
        </p:spPr>
      </p:pic>
      <p:sp>
        <p:nvSpPr>
          <p:cNvPr id="4" name="Title 1"/>
          <p:cNvSpPr txBox="1">
            <a:spLocks/>
          </p:cNvSpPr>
          <p:nvPr/>
        </p:nvSpPr>
        <p:spPr>
          <a:xfrm>
            <a:off x="445942" y="1718468"/>
            <a:ext cx="11084071" cy="3539332"/>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Famous utilitarian philosopher</a:t>
            </a: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3791030"/>
      </p:ext>
    </p:extLst>
  </p:cSld>
  <p:clrMapOvr>
    <a:masterClrMapping/>
  </p:clrMapOvr>
  <mc:AlternateContent xmlns:mc="http://schemas.openxmlformats.org/markup-compatibility/2006" xmlns:p14="http://schemas.microsoft.com/office/powerpoint/2010/main">
    <mc:Choice Requires="p14">
      <p:transition spd="slow" p14:dur="2000" advTm="4849"/>
    </mc:Choice>
    <mc:Fallback xmlns="">
      <p:transition spd="slow" advTm="48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2318" y="15875"/>
            <a:ext cx="8236096" cy="1228725"/>
          </a:xfrm>
        </p:spPr>
        <p:txBody>
          <a:bodyPr/>
          <a:lstStyle/>
          <a:p>
            <a:r>
              <a:rPr lang="en-US" dirty="0" smtClean="0"/>
              <a:t>Peter Singer</a:t>
            </a:r>
            <a:endParaRPr lang="en-US"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59095" y="489743"/>
            <a:ext cx="2627312" cy="2627312"/>
          </a:xfrm>
          <a:prstGeom prst="rect">
            <a:avLst/>
          </a:prstGeom>
        </p:spPr>
      </p:pic>
      <p:sp>
        <p:nvSpPr>
          <p:cNvPr id="4" name="Title 1"/>
          <p:cNvSpPr txBox="1">
            <a:spLocks/>
          </p:cNvSpPr>
          <p:nvPr/>
        </p:nvSpPr>
        <p:spPr>
          <a:xfrm>
            <a:off x="445942" y="1718468"/>
            <a:ext cx="11084071" cy="3539332"/>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Famous utilitarian philosopher</a:t>
            </a:r>
          </a:p>
          <a:p>
            <a:pPr marL="857250" indent="-857250" algn="l">
              <a:buFont typeface="Arial" charset="0"/>
              <a:buChar char="•"/>
            </a:pPr>
            <a:r>
              <a:rPr lang="en-US" sz="4800" dirty="0" smtClean="0"/>
              <a:t>Animal liberation activist</a:t>
            </a:r>
          </a:p>
          <a:p>
            <a:pPr marL="857250" indent="-857250" algn="l">
              <a:buFont typeface="Arial" charset="0"/>
              <a:buChar char="•"/>
            </a:pPr>
            <a:endParaRPr lang="en-US" sz="4800" dirty="0" smtClean="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53941604"/>
      </p:ext>
    </p:extLst>
  </p:cSld>
  <p:clrMapOvr>
    <a:masterClrMapping/>
  </p:clrMapOvr>
  <mc:AlternateContent xmlns:mc="http://schemas.openxmlformats.org/markup-compatibility/2006" xmlns:p14="http://schemas.microsoft.com/office/powerpoint/2010/main">
    <mc:Choice Requires="p14">
      <p:transition spd="slow" p14:dur="2000" advTm="5958"/>
    </mc:Choice>
    <mc:Fallback xmlns="">
      <p:transition spd="slow" advTm="5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2318" y="15875"/>
            <a:ext cx="8236096" cy="1228725"/>
          </a:xfrm>
        </p:spPr>
        <p:txBody>
          <a:bodyPr/>
          <a:lstStyle/>
          <a:p>
            <a:r>
              <a:rPr lang="en-US" dirty="0" smtClean="0"/>
              <a:t>Peter Singer</a:t>
            </a:r>
            <a:endParaRPr lang="en-US"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59095" y="489743"/>
            <a:ext cx="2627312" cy="2627312"/>
          </a:xfrm>
          <a:prstGeom prst="rect">
            <a:avLst/>
          </a:prstGeom>
        </p:spPr>
      </p:pic>
      <p:sp>
        <p:nvSpPr>
          <p:cNvPr id="4" name="Title 1"/>
          <p:cNvSpPr txBox="1">
            <a:spLocks/>
          </p:cNvSpPr>
          <p:nvPr/>
        </p:nvSpPr>
        <p:spPr>
          <a:xfrm>
            <a:off x="445942" y="1718468"/>
            <a:ext cx="11084071" cy="3539332"/>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Famous utilitarian philosopher</a:t>
            </a:r>
          </a:p>
          <a:p>
            <a:pPr marL="857250" indent="-857250" algn="l">
              <a:buFont typeface="Arial" charset="0"/>
              <a:buChar char="•"/>
            </a:pPr>
            <a:r>
              <a:rPr lang="en-US" sz="4800" dirty="0" smtClean="0"/>
              <a:t>Animal liberation activist</a:t>
            </a:r>
          </a:p>
          <a:p>
            <a:pPr marL="857250" indent="-857250" algn="l">
              <a:buFont typeface="Arial" charset="0"/>
              <a:buChar char="•"/>
            </a:pPr>
            <a:endParaRPr lang="en-US" sz="4800" dirty="0" smtClean="0"/>
          </a:p>
          <a:p>
            <a:pPr marL="857250" indent="-857250" algn="l">
              <a:buFont typeface="Arial" charset="0"/>
              <a:buChar char="•"/>
            </a:pPr>
            <a:r>
              <a:rPr lang="en-US" sz="4800" dirty="0" smtClean="0"/>
              <a:t>1971 author of</a:t>
            </a:r>
          </a:p>
          <a:p>
            <a:pPr algn="l"/>
            <a:r>
              <a:rPr lang="en-US" sz="4800" dirty="0" smtClean="0"/>
              <a:t>	“Famine, Affluence, and Morality”</a:t>
            </a:r>
            <a:endParaRPr lang="en-US" sz="4800"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80324281"/>
      </p:ext>
    </p:extLst>
  </p:cSld>
  <p:clrMapOvr>
    <a:masterClrMapping/>
  </p:clrMapOvr>
  <mc:AlternateContent xmlns:mc="http://schemas.openxmlformats.org/markup-compatibility/2006" xmlns:p14="http://schemas.microsoft.com/office/powerpoint/2010/main">
    <mc:Choice Requires="p14">
      <p:transition spd="slow" p14:dur="2000" advTm="10404"/>
    </mc:Choice>
    <mc:Fallback xmlns="">
      <p:transition spd="slow" advTm="10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24280990"/>
      </p:ext>
    </p:extLst>
  </p:cSld>
  <p:clrMapOvr>
    <a:masterClrMapping/>
  </p:clrMapOvr>
  <mc:AlternateContent xmlns:mc="http://schemas.openxmlformats.org/markup-compatibility/2006" xmlns:p14="http://schemas.microsoft.com/office/powerpoint/2010/main">
    <mc:Choice Requires="p14">
      <p:transition spd="slow" p14:dur="2000" advTm="13210"/>
    </mc:Choice>
    <mc:Fallback xmlns="">
      <p:transition spd="slow" advTm="132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536098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“Constant </a:t>
            </a:r>
            <a:r>
              <a:rPr lang="en-US" sz="4800" dirty="0"/>
              <a:t>poverty, a cyclone, and a civil war have turned at least nine million people into destitute </a:t>
            </a:r>
            <a:r>
              <a:rPr lang="en-US" sz="4800" dirty="0" smtClean="0"/>
              <a:t>refugees.” </a:t>
            </a: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10144134"/>
      </p:ext>
    </p:extLst>
  </p:cSld>
  <p:clrMapOvr>
    <a:masterClrMapping/>
  </p:clrMapOvr>
  <mc:AlternateContent xmlns:mc="http://schemas.openxmlformats.org/markup-compatibility/2006" xmlns:p14="http://schemas.microsoft.com/office/powerpoint/2010/main">
    <mc:Choice Requires="p14">
      <p:transition spd="slow" p14:dur="2000" advTm="10785"/>
    </mc:Choice>
    <mc:Fallback xmlns="">
      <p:transition spd="slow" advTm="10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noAutofit/>
          </a:bodyPr>
          <a:lstStyle/>
          <a:p>
            <a:pPr algn="ctr"/>
            <a:r>
              <a:rPr lang="en-US" sz="6000" dirty="0"/>
              <a:t>“Famine, Affluence, and Morality</a:t>
            </a:r>
            <a:r>
              <a:rPr lang="en-US" sz="6000" dirty="0" smtClean="0"/>
              <a:t>”</a:t>
            </a:r>
            <a:endParaRPr lang="en-US" sz="6000" dirty="0"/>
          </a:p>
        </p:txBody>
      </p:sp>
      <p:sp>
        <p:nvSpPr>
          <p:cNvPr id="4" name="Title 1"/>
          <p:cNvSpPr txBox="1">
            <a:spLocks/>
          </p:cNvSpPr>
          <p:nvPr/>
        </p:nvSpPr>
        <p:spPr>
          <a:xfrm>
            <a:off x="445942" y="1325563"/>
            <a:ext cx="11084071" cy="5360987"/>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sz="4800" dirty="0" smtClean="0"/>
              <a:t>“Constant </a:t>
            </a:r>
            <a:r>
              <a:rPr lang="en-US" sz="4800" dirty="0"/>
              <a:t>poverty, a cyclone, and a civil war have turned at least nine million people into destitute </a:t>
            </a:r>
            <a:r>
              <a:rPr lang="en-US" sz="4800" dirty="0" smtClean="0"/>
              <a:t>refugees.” </a:t>
            </a:r>
          </a:p>
          <a:p>
            <a:pPr marL="857250" indent="-857250" algn="l">
              <a:buFont typeface="Arial" charset="0"/>
              <a:buChar char="•"/>
            </a:pPr>
            <a:r>
              <a:rPr lang="en-US" sz="4800" dirty="0" smtClean="0"/>
              <a:t>“Australia </a:t>
            </a:r>
            <a:r>
              <a:rPr lang="en-US" sz="4800" dirty="0"/>
              <a:t>is another country which, on a per capita basis, is well up in the "aid to Bengal" table. Australia's aid, however, amounts to less than one-twelfth of the cost of Sydney's new opera </a:t>
            </a:r>
            <a:r>
              <a:rPr lang="en-US" sz="4800" dirty="0" smtClean="0"/>
              <a:t>house.”</a:t>
            </a:r>
            <a:endParaRPr lang="en-US" sz="4800"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0084168"/>
      </p:ext>
    </p:extLst>
  </p:cSld>
  <p:clrMapOvr>
    <a:masterClrMapping/>
  </p:clrMapOvr>
  <mc:AlternateContent xmlns:mc="http://schemas.openxmlformats.org/markup-compatibility/2006" xmlns:p14="http://schemas.microsoft.com/office/powerpoint/2010/main">
    <mc:Choice Requires="p14">
      <p:transition spd="slow" p14:dur="2000" advTm="16987"/>
    </mc:Choice>
    <mc:Fallback xmlns="">
      <p:transition spd="slow" advTm="16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TotalTime>
  <Words>407</Words>
  <Application>Microsoft Macintosh PowerPoint</Application>
  <PresentationFormat>Widescreen</PresentationFormat>
  <Paragraphs>53</Paragraphs>
  <Slides>16</Slides>
  <Notes>11</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Calibri</vt:lpstr>
      <vt:lpstr>Calibri Light</vt:lpstr>
      <vt:lpstr>Arial</vt:lpstr>
      <vt:lpstr>Office Theme</vt:lpstr>
      <vt:lpstr>Business with the Third World</vt:lpstr>
      <vt:lpstr>The Third World is the developing countries of Asia, Africa, and Latin America </vt:lpstr>
      <vt:lpstr>Review of Utilitarianism</vt:lpstr>
      <vt:lpstr>Peter Singer</vt:lpstr>
      <vt:lpstr>Peter Singer</vt:lpstr>
      <vt:lpstr>Peter Singer</vt:lpstr>
      <vt:lpstr>“Famine, Affluence, and Morality”</vt:lpstr>
      <vt:lpstr>“Famine, Affluence, and Morality”</vt:lpstr>
      <vt:lpstr>“Famine, Affluence, and Morality”</vt:lpstr>
      <vt:lpstr>“Famine, Affluence, and Morality”</vt:lpstr>
      <vt:lpstr>“Famine, Affluence, and Morality”</vt:lpstr>
      <vt:lpstr>“Famine, Affluence, and Morality”</vt:lpstr>
      <vt:lpstr>“Famine, Affluence, and Morality”</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144</cp:revision>
  <dcterms:created xsi:type="dcterms:W3CDTF">2018-10-07T18:52:30Z</dcterms:created>
  <dcterms:modified xsi:type="dcterms:W3CDTF">2018-11-07T22:44:12Z</dcterms:modified>
</cp:coreProperties>
</file>

<file path=docProps/thumbnail.jpeg>
</file>